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57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91" r:id="rId13"/>
    <p:sldId id="268" r:id="rId14"/>
    <p:sldId id="269" r:id="rId15"/>
    <p:sldId id="271" r:id="rId16"/>
    <p:sldId id="292" r:id="rId17"/>
    <p:sldId id="272" r:id="rId18"/>
    <p:sldId id="273" r:id="rId19"/>
    <p:sldId id="293" r:id="rId20"/>
    <p:sldId id="270" r:id="rId21"/>
    <p:sldId id="290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94" r:id="rId30"/>
    <p:sldId id="280" r:id="rId31"/>
    <p:sldId id="283" r:id="rId32"/>
    <p:sldId id="282" r:id="rId33"/>
    <p:sldId id="286" r:id="rId34"/>
    <p:sldId id="284" r:id="rId35"/>
    <p:sldId id="285" r:id="rId36"/>
    <p:sldId id="287" r:id="rId37"/>
    <p:sldId id="295" r:id="rId38"/>
    <p:sldId id="288" r:id="rId39"/>
    <p:sldId id="296" r:id="rId40"/>
    <p:sldId id="289" r:id="rId41"/>
    <p:sldId id="297" r:id="rId42"/>
    <p:sldId id="302" r:id="rId43"/>
    <p:sldId id="298" r:id="rId44"/>
    <p:sldId id="299" r:id="rId45"/>
    <p:sldId id="301" r:id="rId46"/>
    <p:sldId id="303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2631C-A742-40B5-92D2-DD0D49666F07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66200-FF6E-4A2C-B053-9F887E1E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841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3D0C5-7146-46E0-9991-2D36B5C4672E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11FC5-92E9-4C72-BDB3-43A03F96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2018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72AB-458C-4A5D-A0E8-4217C3A51A36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6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01601-0593-4D43-8E78-255EF6B2238C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4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D00C-AAD2-48CF-9E7D-EF34A1CF26F1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AA0E-30B0-437D-95FA-59FE55A5592A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9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33BF-FE91-425B-B024-431DEBEC6F4D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A3F4B-41F8-4B0D-A477-97728C9D6CBB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4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B31B-81E7-4A97-ADFC-AEB22F74D804}" type="datetime1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8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95FDE-D1C9-4DBC-9701-D0138B39D7C3}" type="datetime1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377E-89A8-49D5-9EC6-61E997C8782C}" type="datetime1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EE34-3781-4076-9CB8-BF37374F1EA9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37320-A821-4A7D-A182-9FB75C4ED116}" type="datetime1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E35E6-9FFC-4080-BDAE-9F5CA3333309}" type="datetime1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BE1DB-F7A8-4918-B7AD-C59E8D92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servicenow.com/community?id=community_blog&amp;sys_id=4acc6265dbd0dbc01dcaf3231f961949" TargetMode="External"/><Relationship Id="rId2" Type="http://schemas.openxmlformats.org/officeDocument/2006/relationships/hyperlink" Target="https://developer.servicenow.com/app.do#!/share/contents/3429377_pdf_generator?v=1.02&amp;t=PRODUCT_DETAIL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ervicenow.com/app.do#!/share/contents/3429377_pdf_generator?v=1.02&amp;t=PRODUCT_DETAIL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servicenow.com/community?id=community_blog&amp;sys_id=4acc6265dbd0dbc01dcaf3231f961949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Now</a:t>
            </a:r>
            <a:br>
              <a:rPr lang="en-US" dirty="0" smtClean="0"/>
            </a:br>
            <a:r>
              <a:rPr lang="en-US" dirty="0" smtClean="0"/>
              <a:t>PDF Generator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Installation and solutions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0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38" t="9147" r="302" b="3721"/>
          <a:stretch/>
        </p:blipFill>
        <p:spPr>
          <a:xfrm>
            <a:off x="302028" y="415635"/>
            <a:ext cx="11388545" cy="558615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4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31" t="9148" r="620" b="4001"/>
          <a:stretch/>
        </p:blipFill>
        <p:spPr>
          <a:xfrm>
            <a:off x="290944" y="645519"/>
            <a:ext cx="11385807" cy="564721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4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14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Must Preview Changes before the update set can become official / visible / usable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94" t="9428" r="620" b="4000"/>
          <a:stretch/>
        </p:blipFill>
        <p:spPr>
          <a:xfrm>
            <a:off x="681041" y="598516"/>
            <a:ext cx="10829917" cy="53284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4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73" t="9710" r="224" b="4001"/>
          <a:stretch/>
        </p:blipFill>
        <p:spPr>
          <a:xfrm>
            <a:off x="465511" y="748146"/>
            <a:ext cx="11105210" cy="541158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15" t="9991" r="224" b="4564"/>
          <a:stretch/>
        </p:blipFill>
        <p:spPr>
          <a:xfrm>
            <a:off x="462161" y="565266"/>
            <a:ext cx="11267677" cy="541989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2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50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Must Resolve Issues before Commit Allowed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1" t="9991" r="936" b="14963"/>
          <a:stretch/>
        </p:blipFill>
        <p:spPr>
          <a:xfrm>
            <a:off x="399010" y="1064028"/>
            <a:ext cx="11236568" cy="48546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7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32" t="9428" r="303" b="4000"/>
          <a:stretch/>
        </p:blipFill>
        <p:spPr>
          <a:xfrm>
            <a:off x="567934" y="628895"/>
            <a:ext cx="11056131" cy="54310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12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Now Commit Button is Visible.  Click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the PDF Generator From the Developer Site:</a:t>
            </a:r>
          </a:p>
          <a:p>
            <a:pPr lvl="1"/>
            <a:r>
              <a:rPr lang="en-US" sz="1400" dirty="0" smtClean="0">
                <a:hlinkClick r:id="rId2"/>
              </a:rPr>
              <a:t>https://developer.servicenow.com/app.do#!/share/contents/3429377_pdf_generator?v=1.02&amp;t=PRODUCT_DETAILS</a:t>
            </a:r>
            <a:endParaRPr lang="en-US" sz="1400" dirty="0" smtClean="0"/>
          </a:p>
          <a:p>
            <a:r>
              <a:rPr lang="en-US" dirty="0" smtClean="0"/>
              <a:t>Filling PDF forms in </a:t>
            </a:r>
            <a:r>
              <a:rPr lang="en-US" dirty="0" err="1" smtClean="0"/>
              <a:t>ServiceNOW</a:t>
            </a:r>
            <a:endParaRPr lang="en-US" dirty="0" smtClean="0"/>
          </a:p>
          <a:p>
            <a:pPr lvl="1"/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://community.servicenow.com/community?id=community_blog&amp;sys_id=4acc6265dbd0dbc01dcaf3231f961949</a:t>
            </a:r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4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73" t="9710" r="461" b="8218"/>
          <a:stretch/>
        </p:blipFill>
        <p:spPr>
          <a:xfrm>
            <a:off x="673330" y="839586"/>
            <a:ext cx="11084599" cy="516220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5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Verify The Install Was Successful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6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32" t="8586" r="35955" b="38854"/>
          <a:stretch/>
        </p:blipFill>
        <p:spPr>
          <a:xfrm>
            <a:off x="2934392" y="365125"/>
            <a:ext cx="5370022" cy="570564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52" t="9710" r="462" b="39697"/>
          <a:stretch/>
        </p:blipFill>
        <p:spPr>
          <a:xfrm>
            <a:off x="440575" y="1690688"/>
            <a:ext cx="10974586" cy="31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2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1" t="9428" r="1093" b="40541"/>
          <a:stretch/>
        </p:blipFill>
        <p:spPr>
          <a:xfrm>
            <a:off x="448885" y="1690688"/>
            <a:ext cx="11018002" cy="31837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3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53" t="9991" r="16272" b="42508"/>
          <a:stretch/>
        </p:blipFill>
        <p:spPr>
          <a:xfrm>
            <a:off x="714894" y="1690688"/>
            <a:ext cx="10227940" cy="40575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32" t="8867" r="461" b="40540"/>
          <a:stretch/>
        </p:blipFill>
        <p:spPr>
          <a:xfrm>
            <a:off x="207818" y="1690688"/>
            <a:ext cx="11603181" cy="334171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0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95" t="8867" r="9552" b="40259"/>
          <a:stretch/>
        </p:blipFill>
        <p:spPr>
          <a:xfrm>
            <a:off x="303977" y="1690688"/>
            <a:ext cx="11049823" cy="389866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76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90" t="10553" r="383" b="8780"/>
          <a:stretch/>
        </p:blipFill>
        <p:spPr>
          <a:xfrm>
            <a:off x="457017" y="1027906"/>
            <a:ext cx="11277966" cy="51871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0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725"/>
            <a:ext cx="10515600" cy="1325563"/>
          </a:xfrm>
        </p:spPr>
        <p:txBody>
          <a:bodyPr/>
          <a:lstStyle/>
          <a:p>
            <a:r>
              <a:rPr lang="en-US" dirty="0" smtClean="0"/>
              <a:t>Interesting Code Snippets to keep in mind..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7300" y="2311400"/>
            <a:ext cx="9931400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 Attention to Table Names …</a:t>
            </a:r>
          </a:p>
          <a:p>
            <a:pPr algn="ctr"/>
            <a:r>
              <a:rPr lang="en-US" dirty="0" smtClean="0"/>
              <a:t>(inserts / modifications were done via the Update Set we just ‘</a:t>
            </a:r>
            <a:r>
              <a:rPr lang="en-US" dirty="0" err="1" smtClean="0"/>
              <a:t>Commited</a:t>
            </a:r>
            <a:r>
              <a:rPr lang="en-US" dirty="0" smtClean="0"/>
              <a:t>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Download the PDF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PDF Generator is available for FREE from the Service Now Share</a:t>
            </a:r>
          </a:p>
          <a:p>
            <a:r>
              <a:rPr lang="en-US" b="1" i="1" dirty="0" smtClean="0"/>
              <a:t>Service Now “Share” </a:t>
            </a:r>
            <a:r>
              <a:rPr lang="en-US" dirty="0" smtClean="0"/>
              <a:t>is a free open-source Developer Community</a:t>
            </a:r>
          </a:p>
          <a:p>
            <a:r>
              <a:rPr lang="en-US" dirty="0" smtClean="0"/>
              <a:t>All Developers can contribute freely accessible/</a:t>
            </a:r>
            <a:r>
              <a:rPr lang="en-US" dirty="0" err="1" smtClean="0"/>
              <a:t>resuable</a:t>
            </a:r>
            <a:r>
              <a:rPr lang="en-US" dirty="0" smtClean="0"/>
              <a:t> code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Update Sets can be used for Configuration Management Changes</a:t>
            </a:r>
          </a:p>
          <a:p>
            <a:pPr lvl="1"/>
            <a:r>
              <a:rPr lang="en-US" dirty="0" smtClean="0"/>
              <a:t>But they can also be used to “Export/Import” all changes via 1  XML file.</a:t>
            </a:r>
          </a:p>
          <a:p>
            <a:pPr lvl="1"/>
            <a:r>
              <a:rPr lang="en-US" dirty="0" smtClean="0"/>
              <a:t>The PDF Generator is saved to this site as an XML File that can be imported.</a:t>
            </a:r>
          </a:p>
          <a:p>
            <a:pPr lvl="1"/>
            <a:r>
              <a:rPr lang="en-US" dirty="0" smtClean="0"/>
              <a:t>Download this xml file (Must register a free Developer Account first)</a:t>
            </a:r>
          </a:p>
          <a:p>
            <a:pPr lvl="1"/>
            <a:r>
              <a:rPr lang="en-US" dirty="0" smtClean="0"/>
              <a:t>Then click the Blue Button to download the XML file to your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05" t="15331" r="4967" b="12434"/>
          <a:stretch/>
        </p:blipFill>
        <p:spPr>
          <a:xfrm>
            <a:off x="872067" y="482138"/>
            <a:ext cx="10561907" cy="605677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4900" y="127000"/>
            <a:ext cx="52451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Huge difference in code between v1 and v2</a:t>
            </a:r>
          </a:p>
          <a:p>
            <a:pPr algn="ctr"/>
            <a:r>
              <a:rPr lang="en-US" dirty="0" smtClean="0"/>
              <a:t>Of the </a:t>
            </a:r>
            <a:r>
              <a:rPr lang="en-US" dirty="0" err="1" smtClean="0"/>
              <a:t>GeneralDocForm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22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539" t="15331" r="5758" b="12996"/>
          <a:stretch/>
        </p:blipFill>
        <p:spPr>
          <a:xfrm>
            <a:off x="1065844" y="623612"/>
            <a:ext cx="10060312" cy="584369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4900" y="127000"/>
            <a:ext cx="52451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Huge difference in code between v1 and v2</a:t>
            </a:r>
          </a:p>
          <a:p>
            <a:pPr algn="ctr"/>
            <a:r>
              <a:rPr lang="en-US" dirty="0" smtClean="0"/>
              <a:t>Of the </a:t>
            </a:r>
            <a:r>
              <a:rPr lang="en-US" dirty="0" err="1" smtClean="0"/>
              <a:t>GeneralDocForm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9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15" t="9147" r="5758" b="11591"/>
          <a:stretch/>
        </p:blipFill>
        <p:spPr>
          <a:xfrm>
            <a:off x="537940" y="778510"/>
            <a:ext cx="11116120" cy="55778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47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3492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81" t="15050" r="15244" b="34919"/>
          <a:stretch/>
        </p:blipFill>
        <p:spPr>
          <a:xfrm>
            <a:off x="754067" y="478617"/>
            <a:ext cx="10599733" cy="58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60" t="14769" r="15006" b="48973"/>
          <a:stretch/>
        </p:blipFill>
        <p:spPr>
          <a:xfrm>
            <a:off x="673330" y="1288472"/>
            <a:ext cx="10386197" cy="41480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02" t="15331" r="15243" b="31828"/>
          <a:stretch/>
        </p:blipFill>
        <p:spPr>
          <a:xfrm>
            <a:off x="838200" y="365125"/>
            <a:ext cx="10261567" cy="59912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265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Verifying Tables and Code Match-Up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13" t="9178" b="30758"/>
          <a:stretch/>
        </p:blipFill>
        <p:spPr>
          <a:xfrm>
            <a:off x="432738" y="2703512"/>
            <a:ext cx="11326524" cy="3835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/>
          <a:srcRect l="68363" t="40719" r="15243" b="47318"/>
          <a:stretch/>
        </p:blipFill>
        <p:spPr>
          <a:xfrm>
            <a:off x="3441700" y="860233"/>
            <a:ext cx="6451600" cy="13241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160000">
            <a:off x="7607301" y="917452"/>
            <a:ext cx="850900" cy="955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8279593">
            <a:off x="1048879" y="5107426"/>
            <a:ext cx="850900" cy="955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703127">
            <a:off x="3975102" y="2597400"/>
            <a:ext cx="850900" cy="955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ight Arrow 11"/>
          <p:cNvSpPr/>
          <p:nvPr/>
        </p:nvSpPr>
        <p:spPr>
          <a:xfrm rot="703127">
            <a:off x="4381503" y="3792099"/>
            <a:ext cx="850900" cy="955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4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 Tables with “PDF” in their Label</a:t>
            </a:r>
            <a:br>
              <a:rPr lang="en-US" dirty="0" smtClean="0"/>
            </a:br>
            <a:r>
              <a:rPr lang="en-US" dirty="0" err="1" smtClean="0"/>
              <a:t>Label</a:t>
            </a:r>
            <a:r>
              <a:rPr lang="en-US" dirty="0" smtClean="0"/>
              <a:t> == Friendly Name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37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00" t="14332" r="120" b="45733"/>
          <a:stretch/>
        </p:blipFill>
        <p:spPr>
          <a:xfrm>
            <a:off x="749299" y="1854200"/>
            <a:ext cx="11036301" cy="30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35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‘</a:t>
            </a:r>
            <a:r>
              <a:rPr lang="en-US" sz="3600" b="1" dirty="0" err="1" smtClean="0">
                <a:solidFill>
                  <a:srgbClr val="00B050"/>
                </a:solidFill>
              </a:rPr>
              <a:t>pdf_draft</a:t>
            </a:r>
            <a:r>
              <a:rPr lang="en-US" sz="3600" dirty="0" smtClean="0"/>
              <a:t>’ Info from the link:  “Table Schema Map”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541" t="16050" r="18841" b="44015"/>
          <a:stretch/>
        </p:blipFill>
        <p:spPr>
          <a:xfrm>
            <a:off x="1905000" y="1485900"/>
            <a:ext cx="8604318" cy="4470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74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563" y="185737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u_pdf_script</a:t>
            </a:r>
            <a:r>
              <a:rPr lang="en-US" b="1" dirty="0" smtClean="0">
                <a:solidFill>
                  <a:srgbClr val="00B050"/>
                </a:solidFill>
              </a:rPr>
              <a:t>   </a:t>
            </a:r>
            <a:r>
              <a:rPr lang="en-US" b="1" dirty="0" smtClean="0"/>
              <a:t>Table Schema Map…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62" t="14332" r="18840" b="42727"/>
          <a:stretch/>
        </p:blipFill>
        <p:spPr>
          <a:xfrm>
            <a:off x="1574800" y="1511300"/>
            <a:ext cx="9517126" cy="5346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5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396" t="18985"/>
          <a:stretch/>
        </p:blipFill>
        <p:spPr>
          <a:xfrm>
            <a:off x="829887" y="738028"/>
            <a:ext cx="10306019" cy="48314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4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680" t="16373" r="14440" b="16641"/>
          <a:stretch/>
        </p:blipFill>
        <p:spPr>
          <a:xfrm>
            <a:off x="1660707" y="706437"/>
            <a:ext cx="8321493" cy="58324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0" y="-368300"/>
            <a:ext cx="8267700" cy="1325563"/>
          </a:xfrm>
        </p:spPr>
        <p:txBody>
          <a:bodyPr/>
          <a:lstStyle/>
          <a:p>
            <a:pPr algn="ctr"/>
            <a:r>
              <a:rPr lang="en-US" b="1" i="1" dirty="0" err="1" smtClean="0">
                <a:solidFill>
                  <a:srgbClr val="FF0000"/>
                </a:solidFill>
              </a:rPr>
              <a:t>sys_report_page_hdrftr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87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Attaching the PDF from the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hlinkClick r:id="rId2"/>
              </a:rPr>
              <a:t>https://community.servicenow.com/community?id=community_blog&amp;sys_id=4acc6265dbd0dbc01dcaf3231f961949</a:t>
            </a:r>
            <a:endParaRPr lang="en-US" sz="1600" dirty="0" smtClean="0"/>
          </a:p>
          <a:p>
            <a:r>
              <a:rPr lang="en-US" sz="1600" dirty="0" smtClean="0"/>
              <a:t>From the article “Filling PDF forms in </a:t>
            </a:r>
            <a:r>
              <a:rPr lang="en-US" sz="1600" dirty="0" err="1" smtClean="0"/>
              <a:t>ServiceNow</a:t>
            </a:r>
            <a:r>
              <a:rPr lang="en-US" sz="1600" dirty="0" smtClean="0"/>
              <a:t>”, the author “</a:t>
            </a:r>
            <a:r>
              <a:rPr lang="en-US" sz="1600" dirty="0" err="1" smtClean="0"/>
              <a:t>dylan,lindgren</a:t>
            </a:r>
            <a:r>
              <a:rPr lang="en-US" sz="1600" dirty="0" smtClean="0"/>
              <a:t>” provides a sample / fillable PDF file.</a:t>
            </a:r>
          </a:p>
          <a:p>
            <a:r>
              <a:rPr lang="en-US" sz="1600" dirty="0" smtClean="0"/>
              <a:t>It seems that all PDF </a:t>
            </a:r>
            <a:r>
              <a:rPr lang="en-US" sz="1600" dirty="0" err="1" smtClean="0"/>
              <a:t>Documens</a:t>
            </a:r>
            <a:r>
              <a:rPr lang="en-US" sz="1600" dirty="0" smtClean="0"/>
              <a:t> for use with </a:t>
            </a:r>
            <a:r>
              <a:rPr lang="en-US" sz="1600" dirty="0" err="1" smtClean="0"/>
              <a:t>ServiceNow</a:t>
            </a:r>
            <a:r>
              <a:rPr lang="en-US" sz="1600" dirty="0" smtClean="0"/>
              <a:t> must be assigned to a Record in some Table in the Database.</a:t>
            </a:r>
          </a:p>
          <a:p>
            <a:r>
              <a:rPr lang="en-US" sz="1600" dirty="0" smtClean="0"/>
              <a:t>In this example, the code is accessing a specific record in the incidents table.   And retrieving the PDF to modify it.</a:t>
            </a:r>
          </a:p>
          <a:p>
            <a:r>
              <a:rPr lang="en-US" sz="1600" dirty="0" smtClean="0"/>
              <a:t>So.. In our Developer Instance, we need to take the downloaded PDF copy and then attach it to a record.</a:t>
            </a:r>
          </a:p>
          <a:p>
            <a:r>
              <a:rPr lang="en-US" sz="1600" dirty="0" smtClean="0"/>
              <a:t>Then, we can modify the sample code in the Article , to have the unique Incident Record ID that we know about.</a:t>
            </a:r>
          </a:p>
          <a:p>
            <a:endParaRPr lang="en-US" sz="1600" dirty="0"/>
          </a:p>
          <a:p>
            <a:r>
              <a:rPr lang="en-US" sz="1600" dirty="0" smtClean="0"/>
              <a:t>To assign a PDF must open up the Incident Table.</a:t>
            </a:r>
          </a:p>
          <a:p>
            <a:r>
              <a:rPr lang="en-US" sz="1600" dirty="0" smtClean="0"/>
              <a:t>For simplicity, sort the records by Most Recent Date, grab 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Record.</a:t>
            </a:r>
          </a:p>
          <a:p>
            <a:r>
              <a:rPr lang="en-US" sz="1600" dirty="0" smtClean="0"/>
              <a:t>Mouse-Over the “I” (information) icon and a pop window displays with Metadata about the Record.</a:t>
            </a:r>
          </a:p>
          <a:p>
            <a:r>
              <a:rPr lang="en-US" sz="1600" dirty="0" smtClean="0"/>
              <a:t>Holding down the SHIFT key allows focus to the pop up.   There is a link near the top for “Managing Attachments”.</a:t>
            </a:r>
          </a:p>
          <a:p>
            <a:r>
              <a:rPr lang="en-US" sz="1600" dirty="0" smtClean="0"/>
              <a:t>Clicking that link brings up another Dialog that can allow Uploading/Deleting of Attachments for this Record.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1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Sort Incidents Records by Date, pick 1</a:t>
            </a:r>
            <a:r>
              <a:rPr lang="en-US" baseline="30000" dirty="0" smtClean="0"/>
              <a:t>st</a:t>
            </a:r>
            <a:r>
              <a:rPr lang="en-US" dirty="0" smtClean="0"/>
              <a:t> record</a:t>
            </a:r>
            <a:br>
              <a:rPr lang="en-US" dirty="0" smtClean="0"/>
            </a:br>
            <a:r>
              <a:rPr lang="en-US" dirty="0" smtClean="0"/>
              <a:t>(just arbitrary pick)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65" t="15050" r="224" b="64713"/>
          <a:stretch/>
        </p:blipFill>
        <p:spPr>
          <a:xfrm>
            <a:off x="340821" y="2809702"/>
            <a:ext cx="11475610" cy="160435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39491" y="4572000"/>
            <a:ext cx="3699164" cy="150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“INC0000055”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30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5867"/>
            <a:ext cx="10515600" cy="1325563"/>
          </a:xfrm>
        </p:spPr>
        <p:txBody>
          <a:bodyPr/>
          <a:lstStyle/>
          <a:p>
            <a:r>
              <a:rPr lang="en-US" dirty="0" smtClean="0"/>
              <a:t>Viewing a Record in the Incident’s Table 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73" t="9147" b="8218"/>
          <a:stretch/>
        </p:blipFill>
        <p:spPr>
          <a:xfrm>
            <a:off x="361277" y="919841"/>
            <a:ext cx="11469445" cy="532844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43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9425" y="1271847"/>
            <a:ext cx="523702" cy="490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99753" y="2926080"/>
            <a:ext cx="332509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535382" y="2211185"/>
            <a:ext cx="44888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8256046">
            <a:off x="3364319" y="2140526"/>
            <a:ext cx="432262" cy="515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42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the sample PDF from the Article…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816" t="17298" r="10263" b="36044"/>
          <a:stretch/>
        </p:blipFill>
        <p:spPr>
          <a:xfrm>
            <a:off x="235527" y="1345948"/>
            <a:ext cx="7606145" cy="501040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7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Now the PDF is assigned / linked to this record in the Incidents Table…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657" t="17298" r="9631" b="56281"/>
          <a:stretch/>
        </p:blipFill>
        <p:spPr>
          <a:xfrm>
            <a:off x="133003" y="1571105"/>
            <a:ext cx="9175111" cy="32918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0591" t="7204" r="28844" b="35735"/>
          <a:stretch/>
        </p:blipFill>
        <p:spPr>
          <a:xfrm>
            <a:off x="6156218" y="2371699"/>
            <a:ext cx="4233305" cy="330363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1371" y="3724102"/>
            <a:ext cx="533400" cy="44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27221" y="3769822"/>
            <a:ext cx="856211" cy="806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21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52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977" t="20952" r="18327" b="48973"/>
          <a:stretch/>
        </p:blipFill>
        <p:spPr>
          <a:xfrm>
            <a:off x="253502" y="894902"/>
            <a:ext cx="11684996" cy="344434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1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the PDF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825" y="1825625"/>
            <a:ext cx="11371811" cy="4351338"/>
          </a:xfrm>
        </p:spPr>
        <p:txBody>
          <a:bodyPr/>
          <a:lstStyle/>
          <a:p>
            <a:r>
              <a:rPr lang="en-US" dirty="0" smtClean="0"/>
              <a:t>To install the PDF Generator plugin, you must startup your dev instance</a:t>
            </a:r>
          </a:p>
          <a:p>
            <a:r>
              <a:rPr lang="en-US" dirty="0" smtClean="0"/>
              <a:t>Then search for “update set” in the navigation / search field.</a:t>
            </a:r>
          </a:p>
          <a:p>
            <a:r>
              <a:rPr lang="en-US" dirty="0" smtClean="0"/>
              <a:t>Next, you select “Update Sources” from the left-hand menu.</a:t>
            </a:r>
          </a:p>
          <a:p>
            <a:r>
              <a:rPr lang="en-US" dirty="0" smtClean="0"/>
              <a:t>Then locate and click the “Import Update Set from XML”</a:t>
            </a:r>
          </a:p>
          <a:p>
            <a:r>
              <a:rPr lang="en-US" dirty="0" smtClean="0"/>
              <a:t>(See Illustration on next slide)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95" t="434" r="31133" b="42508"/>
          <a:stretch/>
        </p:blipFill>
        <p:spPr>
          <a:xfrm>
            <a:off x="2302625" y="130467"/>
            <a:ext cx="7357234" cy="622299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64523" y="1404851"/>
            <a:ext cx="1612669" cy="989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396538" y="2892829"/>
            <a:ext cx="906087" cy="698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447308" y="3682539"/>
            <a:ext cx="864524" cy="847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5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32" t="9428" r="15481" b="13276"/>
          <a:stretch/>
        </p:blipFill>
        <p:spPr>
          <a:xfrm>
            <a:off x="922712" y="221572"/>
            <a:ext cx="9704100" cy="613477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8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 rot="1569731">
            <a:off x="6442363" y="972588"/>
            <a:ext cx="597131" cy="631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038600" y="3059084"/>
            <a:ext cx="757844" cy="756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6209607" y="1961804"/>
            <a:ext cx="781397" cy="507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0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73" t="9428" r="382" b="3720"/>
          <a:stretch/>
        </p:blipFill>
        <p:spPr>
          <a:xfrm>
            <a:off x="415636" y="919841"/>
            <a:ext cx="10660411" cy="52453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BE1DB-F7A8-4918-B7AD-C59E8D9233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683</Words>
  <Application>Microsoft Office PowerPoint</Application>
  <PresentationFormat>Widescreen</PresentationFormat>
  <Paragraphs>164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Service Now PDF Generator</vt:lpstr>
      <vt:lpstr>Useful Links</vt:lpstr>
      <vt:lpstr>How to Download the PDF Generator</vt:lpstr>
      <vt:lpstr>PowerPoint Presentation</vt:lpstr>
      <vt:lpstr>PowerPoint Presentation</vt:lpstr>
      <vt:lpstr>How to Install the PDF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Must Preview Changes before the update set can become official / visible / usable</vt:lpstr>
      <vt:lpstr>PowerPoint Presentation</vt:lpstr>
      <vt:lpstr>PowerPoint Presentation</vt:lpstr>
      <vt:lpstr>PowerPoint Presentation</vt:lpstr>
      <vt:lpstr>Must Resolve Issues before Commit Allowed</vt:lpstr>
      <vt:lpstr>PowerPoint Presentation</vt:lpstr>
      <vt:lpstr>PowerPoint Presentation</vt:lpstr>
      <vt:lpstr>Now Commit Button is Visible.  Click it</vt:lpstr>
      <vt:lpstr>PowerPoint Presentation</vt:lpstr>
      <vt:lpstr>Verify The Install Was Successful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Code Snippets to keep in mind..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Verifying Tables and Code Match-Up</vt:lpstr>
      <vt:lpstr>All Tables with “PDF” in their Label Label == Friendly Name</vt:lpstr>
      <vt:lpstr>‘pdf_draft’ Info from the link:  “Table Schema Map”</vt:lpstr>
      <vt:lpstr>u_pdf_script   Table Schema Map…</vt:lpstr>
      <vt:lpstr>sys_report_page_hdrftr</vt:lpstr>
      <vt:lpstr>Attaching the PDF from the Article</vt:lpstr>
      <vt:lpstr>Sort Incidents Records by Date, pick 1st record (just arbitrary pick)</vt:lpstr>
      <vt:lpstr>Viewing a Record in the Incident’s Table …</vt:lpstr>
      <vt:lpstr>Select the sample PDF from the Article…</vt:lpstr>
      <vt:lpstr>Now the PDF is assigned / linked to this record in the Incidents Table…</vt:lpstr>
      <vt:lpstr>PowerPoint Presentation</vt:lpstr>
      <vt:lpstr>PowerPoint Presentation</vt:lpstr>
    </vt:vector>
  </TitlesOfParts>
  <Company>GDIT,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Now PDF Generator</dc:title>
  <dc:creator>icetea</dc:creator>
  <cp:lastModifiedBy>icetea</cp:lastModifiedBy>
  <cp:revision>28</cp:revision>
  <dcterms:created xsi:type="dcterms:W3CDTF">2019-01-22T15:37:57Z</dcterms:created>
  <dcterms:modified xsi:type="dcterms:W3CDTF">2019-01-22T19:29:34Z</dcterms:modified>
</cp:coreProperties>
</file>